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5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98" r:id="rId16"/>
    <p:sldId id="299" r:id="rId17"/>
    <p:sldId id="269" r:id="rId18"/>
    <p:sldId id="270" r:id="rId19"/>
    <p:sldId id="271" r:id="rId20"/>
    <p:sldId id="272" r:id="rId21"/>
    <p:sldId id="273" r:id="rId22"/>
    <p:sldId id="300" r:id="rId23"/>
    <p:sldId id="274" r:id="rId24"/>
    <p:sldId id="276" r:id="rId25"/>
    <p:sldId id="309" r:id="rId26"/>
    <p:sldId id="310" r:id="rId27"/>
    <p:sldId id="277" r:id="rId28"/>
    <p:sldId id="282" r:id="rId29"/>
    <p:sldId id="278" r:id="rId30"/>
    <p:sldId id="279" r:id="rId31"/>
    <p:sldId id="280" r:id="rId32"/>
    <p:sldId id="281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311" r:id="rId42"/>
    <p:sldId id="291" r:id="rId43"/>
    <p:sldId id="292" r:id="rId44"/>
    <p:sldId id="308" r:id="rId45"/>
    <p:sldId id="293" r:id="rId46"/>
    <p:sldId id="294" r:id="rId47"/>
    <p:sldId id="295" r:id="rId48"/>
    <p:sldId id="296" r:id="rId49"/>
    <p:sldId id="297" r:id="rId50"/>
    <p:sldId id="303" r:id="rId51"/>
    <p:sldId id="304" r:id="rId52"/>
    <p:sldId id="307" r:id="rId53"/>
    <p:sldId id="305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727"/>
  </p:normalViewPr>
  <p:slideViewPr>
    <p:cSldViewPr>
      <p:cViewPr varScale="1">
        <p:scale>
          <a:sx n="127" d="100"/>
          <a:sy n="127" d="100"/>
        </p:scale>
        <p:origin x="1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F0F38B-BD2C-2848-9426-F9CCDF8128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7E520-5321-A84C-847D-2A954A2EE6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2F7C526-EF28-C145-B7FE-1808E73ABEE2}" type="datetimeFigureOut">
              <a:rPr lang="en-US"/>
              <a:pPr>
                <a:defRPr/>
              </a:pPr>
              <a:t>7/9/21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0B1659-4E61-9C47-A1B5-97C6BC3E3C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C3C14-5BB2-5F44-AFD2-B031701833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EC9E9CA-0527-AC43-9AE9-7979FBBF8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6776B4-9ED0-A445-BF28-436D6B1F19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26B683-C65E-1D41-9CAF-9AD2E808D5B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6275B03-5630-6A43-8822-F2D219CD161F}" type="datetimeFigureOut">
              <a:rPr lang="en-US" altLang="en-US"/>
              <a:pPr>
                <a:defRPr/>
              </a:pPr>
              <a:t>7/9/21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F57D4E-2AF2-0848-A3BC-527D84F72A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0AEA589-0B0D-A34D-8797-E067D4AFA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EFC1B-4B90-7148-B186-528076FC3C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BA3F8-A364-A342-8524-42F5298DB0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56EA6E4-0328-344D-BE4A-D45823749A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>
            <a:extLst>
              <a:ext uri="{FF2B5EF4-FFF2-40B4-BE49-F238E27FC236}">
                <a16:creationId xmlns:a16="http://schemas.microsoft.com/office/drawing/2014/main" id="{5FE31E82-04AA-2E46-ADC9-F4FAC154D6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Notes Placeholder 2">
            <a:extLst>
              <a:ext uri="{FF2B5EF4-FFF2-40B4-BE49-F238E27FC236}">
                <a16:creationId xmlns:a16="http://schemas.microsoft.com/office/drawing/2014/main" id="{493CF4E7-CF84-C041-A655-5B068EFE94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Answer: c</a:t>
            </a:r>
          </a:p>
        </p:txBody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id="{E2ABC997-21CE-6F4A-BD4E-59FB198B3E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6363504-C7C0-AB42-B11E-44E852550B23}" type="slidenum">
              <a:rPr lang="en-US" altLang="en-US"/>
              <a:pPr/>
              <a:t>41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>
            <a:extLst>
              <a:ext uri="{FF2B5EF4-FFF2-40B4-BE49-F238E27FC236}">
                <a16:creationId xmlns:a16="http://schemas.microsoft.com/office/drawing/2014/main" id="{A7F5AE74-EB38-FA46-80AA-B127D57141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2" name="Notes Placeholder 2">
            <a:extLst>
              <a:ext uri="{FF2B5EF4-FFF2-40B4-BE49-F238E27FC236}">
                <a16:creationId xmlns:a16="http://schemas.microsoft.com/office/drawing/2014/main" id="{FD088CC3-D301-C24B-9344-9499389124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Answer: $3,191.49.</a:t>
            </a:r>
          </a:p>
        </p:txBody>
      </p:sp>
      <p:sp>
        <p:nvSpPr>
          <p:cNvPr id="66563" name="Slide Number Placeholder 3">
            <a:extLst>
              <a:ext uri="{FF2B5EF4-FFF2-40B4-BE49-F238E27FC236}">
                <a16:creationId xmlns:a16="http://schemas.microsoft.com/office/drawing/2014/main" id="{891F1412-FD1A-DD4F-AA2C-738FEAA4A8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C57BF4-CDD9-A449-AFA3-880145181F98}" type="slidenum">
              <a:rPr lang="en-US" altLang="en-US"/>
              <a:pPr/>
              <a:t>50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894C96CA-713F-5A4B-A36B-D6A5999C51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81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0AAC87-B8A5-3B42-A433-3870F7A3953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32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EA7D4-B678-6E4E-9335-54D205994A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40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6D1F8-5803-3845-96E5-A5ED08696FC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3376" y="6282268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F77F12BD-AB4B-ED48-9007-0974AF702F2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251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F4EC8-ED24-8547-AC56-3642CAA5857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40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70D11-2743-B749-AEBB-BEF31D48DB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0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325D2-0420-654D-9FD9-8C99720420A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602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B28D0-4332-8E44-AF37-77BE57793A1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1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3761B-D579-0D49-87CA-FE45125EA7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8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D334C-32D0-3F47-ABE4-7FC25A51F9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2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FFEF6EF-B1E0-7844-88FB-BDAD87648FB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90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2">
            <a:extLst>
              <a:ext uri="{FF2B5EF4-FFF2-40B4-BE49-F238E27FC236}">
                <a16:creationId xmlns:a16="http://schemas.microsoft.com/office/drawing/2014/main" id="{7BBBB524-948A-7E4D-B2A4-342638B6AC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Chapter 4: Discounted cash flow valuation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1E455042-AEBC-BD4B-95AA-DEDDA9C7D3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ea typeface="ＭＳ Ｐゴシック" panose="020B0600070205080204" pitchFamily="34" charset="-128"/>
              </a:rPr>
              <a:t>Corporate Finance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AutoShape 2">
            <a:extLst>
              <a:ext uri="{FF2B5EF4-FFF2-40B4-BE49-F238E27FC236}">
                <a16:creationId xmlns:a16="http://schemas.microsoft.com/office/drawing/2014/main" id="{156B9FBD-072B-434E-A134-043025AC8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Texas Instruments BAII Plus (keys)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48D9A230-4C1B-B34D-BC5C-E91400BAF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SzTx/>
              <a:buFontTx/>
              <a:buChar char="•"/>
            </a:pPr>
            <a:r>
              <a:rPr lang="en-US" altLang="en-US">
                <a:ea typeface="ＭＳ Ｐゴシック" panose="020B0600070205080204" pitchFamily="34" charset="-128"/>
              </a:rPr>
              <a:t>FV: future value.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altLang="en-US">
                <a:ea typeface="ＭＳ Ｐゴシック" panose="020B0600070205080204" pitchFamily="34" charset="-128"/>
              </a:rPr>
              <a:t>PV: present value.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altLang="en-US">
                <a:ea typeface="ＭＳ Ｐゴシック" panose="020B0600070205080204" pitchFamily="34" charset="-128"/>
              </a:rPr>
              <a:t>I/Y: period interest rate.</a:t>
            </a:r>
          </a:p>
          <a:p>
            <a:pPr lvl="2" eaLnBrk="1" hangingPunct="1">
              <a:buFontTx/>
              <a:buChar char="-"/>
            </a:pPr>
            <a:r>
              <a:rPr lang="en-US" altLang="en-US">
                <a:ea typeface="ＭＳ Ｐゴシック" panose="020B0600070205080204" pitchFamily="34" charset="-128"/>
              </a:rPr>
              <a:t>Interest is entered as a percent.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altLang="en-US">
                <a:ea typeface="ＭＳ Ｐゴシック" panose="020B0600070205080204" pitchFamily="34" charset="-128"/>
              </a:rPr>
              <a:t>N = number of time periods.</a:t>
            </a:r>
          </a:p>
          <a:p>
            <a:pPr lvl="1" eaLnBrk="1" hangingPunct="1">
              <a:buSzTx/>
              <a:buFontTx/>
              <a:buChar char="•"/>
            </a:pPr>
            <a:r>
              <a:rPr lang="en-US" altLang="en-US">
                <a:ea typeface="ＭＳ Ｐゴシック" panose="020B0600070205080204" pitchFamily="34" charset="-128"/>
              </a:rPr>
              <a:t>Clear the registers (CLR TVM, i.e., 2nd FV) after each calculation; otherwise, your next calculation may come up with a wrong answer.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>
            <a:extLst>
              <a:ext uri="{FF2B5EF4-FFF2-40B4-BE49-F238E27FC236}">
                <a16:creationId xmlns:a16="http://schemas.microsoft.com/office/drawing/2014/main" id="{93767B71-8DD7-7241-9F54-637940A70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example, III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36A35CAD-F5EB-7748-A7B6-642F849C0C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Jacob invested $1,000 in the stock of IBM.  IBM pays a current dividend of $2 per share, which is expected to grow by 20% per year for the next 2 years.  What will the dividend of IBM be after 2 years?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Formula: FV = PV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(1 +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  <a:r>
              <a:rPr lang="en-US" altLang="en-US" sz="2400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= $2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(1 + 20%)</a:t>
            </a:r>
            <a:r>
              <a:rPr lang="en-US" altLang="en-US" sz="2400" baseline="30000">
                <a:ea typeface="ＭＳ Ｐゴシック" panose="020B0600070205080204" pitchFamily="34" charset="-128"/>
              </a:rPr>
              <a:t>2</a:t>
            </a:r>
            <a:r>
              <a:rPr lang="en-US" altLang="en-US" sz="2400">
                <a:ea typeface="ＭＳ Ｐゴシック" panose="020B0600070205080204" pitchFamily="34" charset="-128"/>
              </a:rPr>
              <a:t> = $2.88.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Table A.3: FV = $2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 1.4400 = $2.88.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Calculator: 2 PV; 20 I/Y; 2 N; CPT FV.  The answer is -2.8800.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2">
            <a:extLst>
              <a:ext uri="{FF2B5EF4-FFF2-40B4-BE49-F238E27FC236}">
                <a16:creationId xmlns:a16="http://schemas.microsoft.com/office/drawing/2014/main" id="{BD89951E-7094-0B4D-A32A-80C931003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Discounting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01B2B386-D967-A248-A02F-ED20E4D5DC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Discounting: the process of calculating the present value of future cash flows.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We call </a:t>
            </a:r>
            <a:r>
              <a:rPr lang="en-US" altLang="en-US" i="1">
                <a:ea typeface="ＭＳ Ｐゴシック" panose="020B0600070205080204" pitchFamily="34" charset="-128"/>
              </a:rPr>
              <a:t>i </a:t>
            </a:r>
            <a:r>
              <a:rPr lang="en-US" altLang="en-US">
                <a:ea typeface="ＭＳ Ｐゴシック" panose="020B0600070205080204" pitchFamily="34" charset="-128"/>
              </a:rPr>
              <a:t>the discount rate when we try to solve for present value.  Depending on the question, this rate can be interest rate, cost of capital, or opportunity cost.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">
            <a:extLst>
              <a:ext uri="{FF2B5EF4-FFF2-40B4-BE49-F238E27FC236}">
                <a16:creationId xmlns:a16="http://schemas.microsoft.com/office/drawing/2014/main" id="{53B17869-6861-154A-A242-1576F1900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example, I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FAED5AE4-C0E0-7A4D-83ED-AFCE5BBE51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Suppose that you need $4,000 to pay your tuition.  1-year CD interest rate is 7%.  How much do you need to put up today?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Formula: PV = FV /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= $4,000 / (1 + 7%)</a:t>
            </a:r>
            <a:r>
              <a:rPr lang="en-US" altLang="en-US" baseline="30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 = $3,738.3.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Table A.1: PV = $4,000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 0.9346 = $3,738.4.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Calculator: 4000 FV; 7 I/Y; 1 N; CPT PV.  The answer is -3,738.3178.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>
            <a:extLst>
              <a:ext uri="{FF2B5EF4-FFF2-40B4-BE49-F238E27FC236}">
                <a16:creationId xmlns:a16="http://schemas.microsoft.com/office/drawing/2014/main" id="{71EEBC9F-D82E-4245-92D6-6B1B763CD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example, II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5701E974-06C9-2049-A739-33CCD33935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Suppose that you are 21 years old.  Your annual discount (return) rate is 10%.  How much do you need to invest today in order to reach $1 million by the time you reach 65?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Formula: PV = FV / (1 + </a:t>
            </a:r>
            <a:r>
              <a:rPr lang="en-US" altLang="en-US" sz="2000" i="1">
                <a:ea typeface="ＭＳ Ｐゴシック" panose="020B0600070205080204" pitchFamily="34" charset="-128"/>
              </a:rPr>
              <a:t>i</a:t>
            </a:r>
            <a:r>
              <a:rPr lang="en-US" altLang="en-US" sz="2000">
                <a:ea typeface="ＭＳ Ｐゴシック" panose="020B0600070205080204" pitchFamily="34" charset="-128"/>
              </a:rPr>
              <a:t>)</a:t>
            </a:r>
            <a:r>
              <a:rPr lang="en-US" altLang="en-US" sz="2000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 sz="2000">
                <a:ea typeface="ＭＳ Ｐゴシック" panose="020B0600070205080204" pitchFamily="34" charset="-128"/>
              </a:rPr>
              <a:t> = $1,000,000 / (1 + 10%)</a:t>
            </a:r>
            <a:r>
              <a:rPr lang="en-US" altLang="en-US" sz="2000" baseline="30000">
                <a:ea typeface="ＭＳ Ｐゴシック" panose="020B0600070205080204" pitchFamily="34" charset="-128"/>
              </a:rPr>
              <a:t>44</a:t>
            </a:r>
            <a:r>
              <a:rPr lang="en-US" altLang="en-US" sz="2000">
                <a:ea typeface="ＭＳ Ｐゴシック" panose="020B0600070205080204" pitchFamily="34" charset="-128"/>
              </a:rPr>
              <a:t> = $15,091.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Table A.1 does not have the present value factor for </a:t>
            </a:r>
            <a:r>
              <a:rPr lang="en-US" altLang="en-US" sz="2000" i="1">
                <a:ea typeface="ＭＳ Ｐゴシック" panose="020B0600070205080204" pitchFamily="34" charset="-128"/>
              </a:rPr>
              <a:t>N</a:t>
            </a:r>
            <a:r>
              <a:rPr lang="en-US" altLang="en-US" sz="2000">
                <a:ea typeface="ＭＳ Ｐゴシック" panose="020B0600070205080204" pitchFamily="34" charset="-128"/>
              </a:rPr>
              <a:t> = 44.  This is the limitation of using a financial table.  Thus, we will focus on the other 2 methods in the following discussions.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>
                <a:ea typeface="ＭＳ Ｐゴシック" panose="020B0600070205080204" pitchFamily="34" charset="-128"/>
              </a:rPr>
              <a:t>Calculator: 1000000 FV; 10 I/Y; 44 N; CPT PV.  The answer is -15,091.1332.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2">
            <a:extLst>
              <a:ext uri="{FF2B5EF4-FFF2-40B4-BE49-F238E27FC236}">
                <a16:creationId xmlns:a16="http://schemas.microsoft.com/office/drawing/2014/main" id="{E358ACA4-27D8-7649-B157-FA8E90560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relationship, I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343A9911-9B0C-E741-B6DE-996C611292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Holding interest rate constant – the longer the time period, the lower the PV.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What is the present value of $5,000 to be received in 5 years? 10 years? The discount rate is 8%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5 years: 5 N; 8 I/Y; 5000 FV; CPT PV.  The answer is PV = -3,402.9160.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10 years: 10 N; 8 I/Y; 5000 FV; CPT PV.  The answer is PV = -2,315.9674.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>
            <a:extLst>
              <a:ext uri="{FF2B5EF4-FFF2-40B4-BE49-F238E27FC236}">
                <a16:creationId xmlns:a16="http://schemas.microsoft.com/office/drawing/2014/main" id="{1775EB12-AED2-E947-B765-6C9862823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relationship, II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A8FBCE82-80FF-A24B-A450-24A59D267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Holding time period constant – the higher the interest rate, the smaller the PV.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What is the present value of $5,000 received in 5 years if the interest rate is 10%? 15%?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10%: 10 I/Y; 5 N; 5000 FV; CPT PV.  The answer is PV = -3,104.6066.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15%: 15 I/Y; 5 N; 5000 FV; CPT PV.  The answer is PV = -2,485.8837.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2">
            <a:extLst>
              <a:ext uri="{FF2B5EF4-FFF2-40B4-BE49-F238E27FC236}">
                <a16:creationId xmlns:a16="http://schemas.microsoft.com/office/drawing/2014/main" id="{E0D86C3F-A08A-7C43-B279-FF3332199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other parameters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179D3368-497F-3646-BA10-363AC3EA1C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Recall that 0 = </a:t>
            </a:r>
            <a:r>
              <a:rPr lang="en-US" altLang="en-US" sz="2400" i="1">
                <a:ea typeface="ＭＳ Ｐゴシック" panose="020B0600070205080204" pitchFamily="34" charset="-128"/>
              </a:rPr>
              <a:t>f </a:t>
            </a:r>
            <a:r>
              <a:rPr lang="en-US" altLang="en-US" sz="2400">
                <a:ea typeface="ＭＳ Ｐゴシック" panose="020B0600070205080204" pitchFamily="34" charset="-128"/>
              </a:rPr>
              <a:t>(PV, FV,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, </a:t>
            </a:r>
            <a:r>
              <a:rPr lang="en-US" altLang="en-US" sz="2400" i="1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).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We can find the value of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 or </a:t>
            </a:r>
            <a:r>
              <a:rPr lang="en-US" altLang="en-US" sz="2400" i="1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as long as we know about the values of the other parameters.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The easiest way is to use a financial calculator.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They are formulas, i.e., analytical solutions, for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 and </a:t>
            </a:r>
            <a:r>
              <a:rPr lang="en-US" altLang="en-US" sz="2400" i="1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as well.  But these are not the focus of the course.</a:t>
            </a:r>
          </a:p>
          <a:p>
            <a:pPr eaLnBrk="1" hangingPunct="1"/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AutoShape 2">
            <a:extLst>
              <a:ext uri="{FF2B5EF4-FFF2-40B4-BE49-F238E27FC236}">
                <a16:creationId xmlns:a16="http://schemas.microsoft.com/office/drawing/2014/main" id="{19C3F964-B5F9-E445-AFDF-45C7332A9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Interest rate example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C622C38E-3F8C-2B48-8111-40DCAA54BA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Suppose that you deposit $5,000 today in a bank account paying interest rate </a:t>
            </a:r>
            <a:r>
              <a:rPr lang="en-US" altLang="en-US" i="1">
                <a:ea typeface="ＭＳ Ｐゴシック" panose="020B0600070205080204" pitchFamily="34" charset="-128"/>
              </a:rPr>
              <a:t>i </a:t>
            </a:r>
            <a:r>
              <a:rPr lang="en-US" altLang="en-US">
                <a:ea typeface="ＭＳ Ｐゴシック" panose="020B0600070205080204" pitchFamily="34" charset="-128"/>
              </a:rPr>
              <a:t>per year.   If you reach $10,000 in 10 years, what rate of return are you being offered? 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Calculator: 5000 PV; -10000 FV; 10 N; CPT I/Y.  The answer is I/Y = 7.1773.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Note that for entering -10000 FV, this is the sequence: 10000  +/–  FV.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2">
            <a:extLst>
              <a:ext uri="{FF2B5EF4-FFF2-40B4-BE49-F238E27FC236}">
                <a16:creationId xmlns:a16="http://schemas.microsoft.com/office/drawing/2014/main" id="{CFF36940-9B20-3B4F-94B1-D59B18074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Time period example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51BFFC67-97B7-A145-B1EE-77B7475A01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Suppose that you have $10,000 today.  You want to retire as a millionaire.  The annual rate of return that you can earn on the market is 10%.  In how many years can you retire?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Calculator: 10000 PV; -1000000 FV; 10 I/Y; CPT N.  The answer is: N = 48.3177.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>
            <a:extLst>
              <a:ext uri="{FF2B5EF4-FFF2-40B4-BE49-F238E27FC236}">
                <a16:creationId xmlns:a16="http://schemas.microsoft.com/office/drawing/2014/main" id="{56325371-F2E3-E644-AB9B-DDBDB398E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Outline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A1C087D7-B4B2-7A43-8715-DC194D0C42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I. Future value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II. Present value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III. Other parameters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IV. Multiple cash flows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V. Comparing rates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VI. Loan types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>
            <a:extLst>
              <a:ext uri="{FF2B5EF4-FFF2-40B4-BE49-F238E27FC236}">
                <a16:creationId xmlns:a16="http://schemas.microsoft.com/office/drawing/2014/main" id="{29EF78D5-5230-0D43-A46F-D241E48B9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Multiple cash flows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D68C0210-0D28-0E42-AA89-5C12C5600A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When there are multiple cash flows need to be discounted or compounded, the PV or FV of multiple cash flows are simply the sum of individual PV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or FV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s, respectively. 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2">
            <a:extLst>
              <a:ext uri="{FF2B5EF4-FFF2-40B4-BE49-F238E27FC236}">
                <a16:creationId xmlns:a16="http://schemas.microsoft.com/office/drawing/2014/main" id="{37726155-B380-1A4F-A506-CACCC1086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Multiple cash flow example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647351F6-554D-284F-8445-9A3682DB1C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Dennis has won the Kentucky State Lottery and will receive $2,000 (cash flow 1)in a year and $5,000 (cash flow 2) in 2 years.  Dennis can earn 6% in his money market account, so the appropriate discount rate is 6%.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PV = PV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</a:rPr>
              <a:t> + PV</a:t>
            </a:r>
            <a:r>
              <a:rPr lang="en-US" altLang="en-US" sz="2400" baseline="-25000">
                <a:ea typeface="ＭＳ Ｐゴシック" panose="020B0600070205080204" pitchFamily="34" charset="-128"/>
              </a:rPr>
              <a:t>2</a:t>
            </a:r>
            <a:r>
              <a:rPr lang="en-US" altLang="en-US" sz="2400">
                <a:ea typeface="ＭＳ Ｐゴシック" panose="020B0600070205080204" pitchFamily="34" charset="-128"/>
              </a:rPr>
              <a:t> = $2,000 / (1 + 6%)</a:t>
            </a:r>
            <a:r>
              <a:rPr lang="en-US" altLang="en-US" sz="2400" baseline="30000">
                <a:ea typeface="ＭＳ Ｐゴシック" panose="020B0600070205080204" pitchFamily="34" charset="-128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</a:rPr>
              <a:t> + $5,000 / (1 + 6%)</a:t>
            </a:r>
            <a:r>
              <a:rPr lang="en-US" altLang="en-US" sz="2400" baseline="30000">
                <a:ea typeface="ＭＳ Ｐゴシック" panose="020B0600070205080204" pitchFamily="34" charset="-128"/>
              </a:rPr>
              <a:t>2</a:t>
            </a:r>
            <a:r>
              <a:rPr lang="en-US" altLang="en-US" sz="2400">
                <a:ea typeface="ＭＳ Ｐゴシック" panose="020B0600070205080204" pitchFamily="34" charset="-128"/>
              </a:rPr>
              <a:t> = $6,337.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That is, Dennis is equally inclined toward receiving $6,337 today and receiving $2,000 and $5,000 over the next 2 years.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AutoShape 2">
            <a:extLst>
              <a:ext uri="{FF2B5EF4-FFF2-40B4-BE49-F238E27FC236}">
                <a16:creationId xmlns:a16="http://schemas.microsoft.com/office/drawing/2014/main" id="{4429FB6D-2A45-1A47-848E-50160452B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>
                <a:ea typeface="ＭＳ Ｐゴシック" panose="020B0600070205080204" pitchFamily="34" charset="-128"/>
              </a:rPr>
              <a:t>Multiple cash flow example, Excel</a:t>
            </a:r>
          </a:p>
        </p:txBody>
      </p:sp>
      <p:graphicFrame>
        <p:nvGraphicFramePr>
          <p:cNvPr id="35842" name="Object 4">
            <a:extLst>
              <a:ext uri="{FF2B5EF4-FFF2-40B4-BE49-F238E27FC236}">
                <a16:creationId xmlns:a16="http://schemas.microsoft.com/office/drawing/2014/main" id="{9BBFEB45-F97B-DF4C-9837-79D8D543300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1042988" y="2120900"/>
          <a:ext cx="7058025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3" name="Worksheet" r:id="rId3" imgW="8496300" imgH="4876800" progId="Excel.Sheet.8">
                  <p:embed/>
                </p:oleObj>
              </mc:Choice>
              <mc:Fallback>
                <p:oleObj name="Worksheet" r:id="rId3" imgW="8496300" imgH="48768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120900"/>
                        <a:ext cx="7058025" cy="405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AutoShape 2">
            <a:extLst>
              <a:ext uri="{FF2B5EF4-FFF2-40B4-BE49-F238E27FC236}">
                <a16:creationId xmlns:a16="http://schemas.microsoft.com/office/drawing/2014/main" id="{52965DC5-594B-FA40-8E48-FDC5D957E7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Annuity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21C02E82-3441-6140-8F10-72315828B8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(Ordinary) Annuity: a level of stream of cash flows for a fixed period of time (multiple, equal cash flows).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Same dollar amount per period, making calculation much easier.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– 1] / </a:t>
            </a:r>
            <a:r>
              <a:rPr lang="en-US" altLang="en-US" i="1">
                <a:ea typeface="ＭＳ Ｐゴシック" panose="020B0600070205080204" pitchFamily="34" charset="-128"/>
              </a:rPr>
              <a:t>i </a:t>
            </a:r>
            <a:r>
              <a:rPr lang="en-US" altLang="en-US">
                <a:ea typeface="ＭＳ Ｐゴシック" panose="020B0600070205080204" pitchFamily="34" charset="-128"/>
              </a:rPr>
              <a:t>}.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[ 1 – 1 /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] / </a:t>
            </a:r>
            <a:r>
              <a:rPr lang="en-US" altLang="en-US" i="1">
                <a:ea typeface="ＭＳ Ｐゴシック" panose="020B0600070205080204" pitchFamily="34" charset="-128"/>
              </a:rPr>
              <a:t>i </a:t>
            </a:r>
            <a:r>
              <a:rPr lang="en-US" altLang="en-US">
                <a:ea typeface="ＭＳ Ｐゴシック" panose="020B0600070205080204" pitchFamily="34" charset="-128"/>
              </a:rPr>
              <a:t>}.</a:t>
            </a:r>
          </a:p>
          <a:p>
            <a:pPr lvl="1" eaLnBrk="1" hangingPunct="1"/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is the fixed periodical payment.</a:t>
            </a:r>
          </a:p>
          <a:p>
            <a:pPr lvl="1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AutoShape 2">
            <a:extLst>
              <a:ext uri="{FF2B5EF4-FFF2-40B4-BE49-F238E27FC236}">
                <a16:creationId xmlns:a16="http://schemas.microsoft.com/office/drawing/2014/main" id="{955500B6-2B76-8F4F-B8A4-0ECF06D3E3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Annuity PV example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AB8B6F6B-F1B7-C04F-B400-3A357C30CB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Suppose that you want to buy a car.  You can afford to pay $632 per month for the next 48 months.  You borrow at 1% per month for 48 months.  How much can you borrow?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Formula: PV = </a:t>
            </a:r>
            <a:r>
              <a:rPr lang="en-US" altLang="en-US" sz="2400" i="1">
                <a:ea typeface="ＭＳ Ｐゴシック" panose="020B0600070205080204" pitchFamily="34" charset="-128"/>
              </a:rPr>
              <a:t>C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{ [ 1 – 1 / (1 +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  <a:r>
              <a:rPr lang="en-US" altLang="en-US" sz="2400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] / </a:t>
            </a:r>
            <a:r>
              <a:rPr lang="en-US" altLang="en-US" sz="2400" i="1">
                <a:ea typeface="ＭＳ Ｐゴシック" panose="020B0600070205080204" pitchFamily="34" charset="-128"/>
              </a:rPr>
              <a:t>i </a:t>
            </a:r>
            <a:r>
              <a:rPr lang="en-US" altLang="en-US" sz="2400">
                <a:ea typeface="ＭＳ Ｐゴシック" panose="020B0600070205080204" pitchFamily="34" charset="-128"/>
              </a:rPr>
              <a:t>} = $632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{ [ 1 – 1 / (1 + 1%)</a:t>
            </a:r>
            <a:r>
              <a:rPr lang="en-US" altLang="en-US" sz="2400" baseline="30000">
                <a:ea typeface="ＭＳ Ｐゴシック" panose="020B0600070205080204" pitchFamily="34" charset="-128"/>
              </a:rPr>
              <a:t>48</a:t>
            </a:r>
            <a:r>
              <a:rPr lang="en-US" altLang="en-US" sz="2400">
                <a:ea typeface="ＭＳ Ｐゴシック" panose="020B0600070205080204" pitchFamily="34" charset="-128"/>
              </a:rPr>
              <a:t> ] / 1%</a:t>
            </a:r>
            <a:r>
              <a:rPr lang="en-US" altLang="en-US" sz="2400" i="1"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} = $24,000.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Calculator: 632 PMT; 1 I/Y; 48 N; CPT PV.  The answer is: PV = -23,999.5424.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In the solution manual (textbook), </a:t>
            </a:r>
            <a:r>
              <a:rPr lang="en-US" altLang="en-US" sz="2400" b="1">
                <a:ea typeface="ＭＳ Ｐゴシック" panose="020B0600070205080204" pitchFamily="34" charset="-128"/>
              </a:rPr>
              <a:t>PVIFA</a:t>
            </a:r>
            <a:r>
              <a:rPr lang="en-US" altLang="en-US" sz="2400">
                <a:ea typeface="ＭＳ Ｐゴシック" panose="020B0600070205080204" pitchFamily="34" charset="-128"/>
              </a:rPr>
              <a:t> </a:t>
            </a:r>
            <a:r>
              <a:rPr lang="en-US" altLang="en-US" sz="2400" b="1">
                <a:ea typeface="ＭＳ Ｐゴシック" panose="020B0600070205080204" pitchFamily="34" charset="-128"/>
              </a:rPr>
              <a:t>(PVIA)</a:t>
            </a:r>
            <a:r>
              <a:rPr lang="en-US" altLang="en-US" sz="2400">
                <a:ea typeface="ＭＳ Ｐゴシック" panose="020B0600070205080204" pitchFamily="34" charset="-128"/>
              </a:rPr>
              <a:t> stands for the PV of an annuity.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PVIFA</a:t>
            </a:r>
            <a:r>
              <a:rPr lang="en-US" altLang="en-US" sz="2400" i="1">
                <a:ea typeface="ＭＳ Ｐゴシック" panose="020B0600070205080204" pitchFamily="34" charset="-128"/>
              </a:rPr>
              <a:t>(i,N) = </a:t>
            </a:r>
            <a:r>
              <a:rPr lang="en-US" altLang="en-US" sz="2400">
                <a:ea typeface="ＭＳ Ｐゴシック" panose="020B0600070205080204" pitchFamily="34" charset="-128"/>
              </a:rPr>
              <a:t>[ 1 – 1 / (1 +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  <a:r>
              <a:rPr lang="en-US" altLang="en-US" sz="2400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] / </a:t>
            </a:r>
            <a:r>
              <a:rPr lang="en-US" altLang="en-US" sz="2400" i="1">
                <a:ea typeface="ＭＳ Ｐゴシック" panose="020B0600070205080204" pitchFamily="34" charset="-128"/>
              </a:rPr>
              <a:t>i .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7C15D78B-D7E3-FF44-B6CA-4C677FFE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work on this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186894EE-78DE-3A4D-B58A-0F591B5DC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Questions and Problems #28, p. 125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What is the present value of an annuity of $7,300 per year, with the first cash flow received 3 years from today and the last one received 30 years from today?  Use a discount rate of 7%.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8E1148EE-7EBA-654E-AB56-C2382118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More generally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E6A0EEC7-FE6C-1246-8B37-69EF40339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>
                <a:ea typeface="ＭＳ Ｐゴシック" panose="020B0600070205080204" pitchFamily="34" charset="-128"/>
              </a:rPr>
              <a:t>PV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t</a:t>
            </a:r>
            <a:r>
              <a:rPr lang="en-US" altLang="en-US" dirty="0">
                <a:ea typeface="ＭＳ Ｐゴシック" panose="020B0600070205080204" pitchFamily="34" charset="-128"/>
              </a:rPr>
              <a:t> = </a:t>
            </a:r>
            <a:r>
              <a:rPr lang="en-US" altLang="en-US" i="1" dirty="0">
                <a:ea typeface="ＭＳ Ｐゴシック" panose="020B0600070205080204" pitchFamily="34" charset="-128"/>
              </a:rPr>
              <a:t>C</a:t>
            </a:r>
            <a:r>
              <a:rPr lang="en-US" altLang="en-US" i="1" baseline="-25000" dirty="0">
                <a:ea typeface="ＭＳ Ｐゴシック" panose="020B0600070205080204" pitchFamily="34" charset="-128"/>
              </a:rPr>
              <a:t>t+</a:t>
            </a:r>
            <a:r>
              <a:rPr lang="en-US" altLang="en-US" baseline="-25000" dirty="0">
                <a:ea typeface="ＭＳ Ｐゴシック" panose="020B0600070205080204" pitchFamily="34" charset="-128"/>
              </a:rPr>
              <a:t>1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dirty="0">
                <a:ea typeface="ＭＳ Ｐゴシック" panose="020B0600070205080204" pitchFamily="34" charset="-128"/>
              </a:rPr>
              <a:t> { [ 1 – 1 / (1 +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 dirty="0">
                <a:ea typeface="ＭＳ Ｐゴシック" panose="020B0600070205080204" pitchFamily="34" charset="-128"/>
              </a:rPr>
              <a:t>N</a:t>
            </a:r>
            <a:r>
              <a:rPr lang="en-US" altLang="en-US" dirty="0">
                <a:ea typeface="ＭＳ Ｐゴシック" panose="020B0600070205080204" pitchFamily="34" charset="-128"/>
              </a:rPr>
              <a:t> ] /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}.</a:t>
            </a:r>
          </a:p>
          <a:p>
            <a:pPr>
              <a:buFont typeface="Wingdings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where, the first cash flow occurs at </a:t>
            </a:r>
            <a:r>
              <a:rPr lang="en-US" altLang="en-US" i="1" dirty="0">
                <a:ea typeface="ＭＳ Ｐゴシック" panose="020B0600070205080204" pitchFamily="34" charset="-128"/>
              </a:rPr>
              <a:t>t</a:t>
            </a:r>
            <a:r>
              <a:rPr lang="en-US" altLang="en-US" dirty="0">
                <a:ea typeface="ＭＳ Ｐゴシック" panose="020B0600070205080204" pitchFamily="34" charset="-128"/>
              </a:rPr>
              <a:t>+1.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AutoShape 2">
            <a:extLst>
              <a:ext uri="{FF2B5EF4-FFF2-40B4-BE49-F238E27FC236}">
                <a16:creationId xmlns:a16="http://schemas.microsoft.com/office/drawing/2014/main" id="{4B9E9CDF-4F5D-FC4B-8946-AFAC3AB3A0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Annuity FV example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2B7BC0CC-9C27-484B-981F-8C1E30C9EF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Suppose that you put $3,000 per year into a Roth IRA.  The account pays 6% per year.  How much will you have when you retire in 30 years?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Formula: FV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– 1] / </a:t>
            </a:r>
            <a:r>
              <a:rPr lang="en-US" altLang="en-US" i="1">
                <a:ea typeface="ＭＳ Ｐゴシック" panose="020B0600070205080204" pitchFamily="34" charset="-128"/>
              </a:rPr>
              <a:t>i </a:t>
            </a:r>
            <a:r>
              <a:rPr lang="en-US" altLang="en-US">
                <a:ea typeface="ＭＳ Ｐゴシック" panose="020B0600070205080204" pitchFamily="34" charset="-128"/>
              </a:rPr>
              <a:t>} = $3,000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(1 + 6%)</a:t>
            </a:r>
            <a:r>
              <a:rPr lang="en-US" altLang="en-US" baseline="30000">
                <a:ea typeface="ＭＳ Ｐゴシック" panose="020B0600070205080204" pitchFamily="34" charset="-128"/>
              </a:rPr>
              <a:t>30</a:t>
            </a:r>
            <a:r>
              <a:rPr lang="en-US" altLang="en-US">
                <a:ea typeface="ＭＳ Ｐゴシック" panose="020B0600070205080204" pitchFamily="34" charset="-128"/>
              </a:rPr>
              <a:t> – 1] / 6%</a:t>
            </a:r>
            <a:r>
              <a:rPr lang="en-US" altLang="en-US" i="1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} = $237,174.56.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Calculator: 3000 PMT; 6 I/Y; 30 N; CPT FV.  The answer is: FV = -237,174.5586.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AutoShape 2">
            <a:extLst>
              <a:ext uri="{FF2B5EF4-FFF2-40B4-BE49-F238E27FC236}">
                <a16:creationId xmlns:a16="http://schemas.microsoft.com/office/drawing/2014/main" id="{A92F9550-F035-0441-B5E3-31855171D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Other parameters for annuity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2E84115B-80D9-604D-B743-36EBA2D539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insurance company offers to pay you $10,000 per year for 10 years if you will pay $67,100 up front.  What is the rate of return?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Calculator: -67100 PV; 10000 PMT; 10 N; CPT I/Y.  The answer is: I/Y = 8.0003.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AutoShape 2">
            <a:extLst>
              <a:ext uri="{FF2B5EF4-FFF2-40B4-BE49-F238E27FC236}">
                <a16:creationId xmlns:a16="http://schemas.microsoft.com/office/drawing/2014/main" id="{7821B046-47AE-8B4E-9289-C5C06F31A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Annuity due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2B5AD1CE-DE11-644A-B87A-218F8BFA6A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Annuity due: an annuity for which the cash flows occur at the beginning of the period.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calculating PV and FV of an annuity due, we can use the following formula: Annuity due value = ordinary annuity value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).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2">
            <a:extLst>
              <a:ext uri="{FF2B5EF4-FFF2-40B4-BE49-F238E27FC236}">
                <a16:creationId xmlns:a16="http://schemas.microsoft.com/office/drawing/2014/main" id="{B540B2C1-177B-FA48-82EE-9E32DFD76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Definitions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F19DEB17-8C3E-2A4B-B655-8DBC3C6B40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Present value (PV): earlier money on a time line.</a:t>
            </a: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Future value (FV): later money on a time line.</a:t>
            </a: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Interest rate (</a:t>
            </a:r>
            <a:r>
              <a:rPr lang="en-US" altLang="en-US" sz="2400" i="1" dirty="0" err="1">
                <a:ea typeface="ＭＳ Ｐゴシック" panose="020B0600070205080204" pitchFamily="34" charset="-128"/>
              </a:rPr>
              <a:t>i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>
                <a:ea typeface="ＭＳ Ｐゴシック" panose="020B0600070205080204" pitchFamily="34" charset="-128"/>
              </a:rPr>
              <a:t>or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 r</a:t>
            </a:r>
            <a:r>
              <a:rPr lang="en-US" altLang="en-US" sz="2400" dirty="0">
                <a:ea typeface="ＭＳ Ｐゴシック" panose="020B0600070205080204" pitchFamily="34" charset="-128"/>
              </a:rPr>
              <a:t>)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,</a:t>
            </a:r>
            <a:r>
              <a:rPr lang="en-US" altLang="en-US" sz="2400" dirty="0">
                <a:ea typeface="ＭＳ Ｐゴシック" panose="020B0600070205080204" pitchFamily="34" charset="-128"/>
              </a:rPr>
              <a:t> e.g., discount rate, required rate, cost of capital: exchange rate between earlier money and later money.</a:t>
            </a: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The number of time periods on a time line (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N </a:t>
            </a:r>
            <a:r>
              <a:rPr lang="en-US" altLang="en-US" sz="2400" dirty="0">
                <a:ea typeface="ＭＳ Ｐゴシック" panose="020B0600070205080204" pitchFamily="34" charset="-128"/>
              </a:rPr>
              <a:t>or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 T</a:t>
            </a:r>
            <a:r>
              <a:rPr lang="en-US" altLang="en-US" sz="2400" dirty="0">
                <a:ea typeface="ＭＳ Ｐゴシック" panose="020B0600070205080204" pitchFamily="34" charset="-128"/>
              </a:rPr>
              <a:t>).</a:t>
            </a:r>
          </a:p>
          <a:p>
            <a:pPr eaLnBrk="1" hangingPunct="1"/>
            <a:r>
              <a:rPr lang="en-US" altLang="en-US" sz="2400" dirty="0">
                <a:ea typeface="ＭＳ Ｐゴシック" panose="020B0600070205080204" pitchFamily="34" charset="-128"/>
              </a:rPr>
              <a:t>PV 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 FV: </a:t>
            </a:r>
            <a:r>
              <a:rPr lang="ja-JP" altLang="en-US" sz="2400">
                <a:ea typeface="ＭＳ Ｐゴシック" panose="020B0600070205080204" pitchFamily="34" charset="-128"/>
                <a:sym typeface="Symbol" pitchFamily="2" charset="2"/>
              </a:rPr>
              <a:t>“</a:t>
            </a:r>
            <a:r>
              <a:rPr lang="en-US" altLang="ja-JP" sz="2400" dirty="0">
                <a:ea typeface="ＭＳ Ｐゴシック" panose="020B0600070205080204" pitchFamily="34" charset="-128"/>
                <a:sym typeface="Symbol" pitchFamily="2" charset="2"/>
              </a:rPr>
              <a:t>time value of money</a:t>
            </a:r>
            <a:r>
              <a:rPr lang="ja-JP" altLang="en-US" sz="2400">
                <a:ea typeface="ＭＳ Ｐゴシック" panose="020B0600070205080204" pitchFamily="34" charset="-128"/>
                <a:sym typeface="Symbol" pitchFamily="2" charset="2"/>
              </a:rPr>
              <a:t>”</a:t>
            </a:r>
            <a:r>
              <a:rPr lang="en-US" altLang="ja-JP" sz="2400" dirty="0">
                <a:ea typeface="ＭＳ Ｐゴシック" panose="020B0600070205080204" pitchFamily="34" charset="-128"/>
                <a:sym typeface="Symbol" pitchFamily="2" charset="2"/>
              </a:rPr>
              <a:t> via the exchange rate, i.e., interest rate, </a:t>
            </a:r>
            <a:r>
              <a:rPr lang="en-US" altLang="ja-JP" sz="2400" i="1" dirty="0" err="1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ja-JP" sz="2400" dirty="0">
                <a:ea typeface="ＭＳ Ｐゴシック" panose="020B0600070205080204" pitchFamily="34" charset="-128"/>
                <a:sym typeface="Symbol" pitchFamily="2" charset="2"/>
              </a:rPr>
              <a:t>.</a:t>
            </a:r>
          </a:p>
          <a:p>
            <a:pPr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2">
            <a:extLst>
              <a:ext uri="{FF2B5EF4-FFF2-40B4-BE49-F238E27FC236}">
                <a16:creationId xmlns:a16="http://schemas.microsoft.com/office/drawing/2014/main" id="{ABEDC089-5CDD-A048-B8D0-B0E8806E0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Annuity due example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9B8BE55D-586C-1746-9A34-47DDE75167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You are going to rent an apartment for a year.  You have 2 choices: (1) pay the monthly rent, $500, at the beginning of the month, or (2) pay the entire year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s rent, $5,000, today.  Suppose that you can earn 1% every month.  Which is the better choice?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Ordinary PV: 500 PMT; 1 I/Y; 12 N; CPT PV.  The answer is: PV = -5,627.5387.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Annuity due PV = ordinary PV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(1 +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) = $5,627.5387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1.01 = $5,683.8141.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You would want to pay $5,000 today if you can.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AutoShape 2">
            <a:extLst>
              <a:ext uri="{FF2B5EF4-FFF2-40B4-BE49-F238E27FC236}">
                <a16:creationId xmlns:a16="http://schemas.microsoft.com/office/drawing/2014/main" id="{66653416-25E5-BB4F-A955-8EFA49114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Growing annuity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3E81418F-BDD2-0D46-A5CA-298568B858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Growing annuity: a finite number of growing cash flows, where the constant growth rate is </a:t>
            </a:r>
            <a:r>
              <a:rPr lang="en-US" altLang="en-US" i="1">
                <a:ea typeface="ＭＳ Ｐゴシック" panose="020B0600070205080204" pitchFamily="34" charset="-128"/>
              </a:rPr>
              <a:t>g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[ 1 – ((1 + </a:t>
            </a:r>
            <a:r>
              <a:rPr lang="en-US" altLang="en-US" i="1">
                <a:ea typeface="ＭＳ Ｐゴシック" panose="020B0600070205080204" pitchFamily="34" charset="-128"/>
              </a:rPr>
              <a:t>g</a:t>
            </a:r>
            <a:r>
              <a:rPr lang="en-US" altLang="en-US">
                <a:ea typeface="ＭＳ Ｐゴシック" panose="020B0600070205080204" pitchFamily="34" charset="-128"/>
              </a:rPr>
              <a:t>) /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] / (</a:t>
            </a:r>
            <a:r>
              <a:rPr lang="en-US" altLang="en-US" i="1">
                <a:ea typeface="ＭＳ Ｐゴシック" panose="020B0600070205080204" pitchFamily="34" charset="-128"/>
              </a:rPr>
              <a:t>i – g</a:t>
            </a:r>
            <a:r>
              <a:rPr lang="en-US" altLang="en-US">
                <a:ea typeface="ＭＳ Ｐゴシック" panose="020B0600070205080204" pitchFamily="34" charset="-128"/>
              </a:rPr>
              <a:t>) }.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More generally, PV</a:t>
            </a:r>
            <a:r>
              <a:rPr lang="en-US" altLang="en-US" baseline="-25000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 baseline="-25000">
                <a:ea typeface="ＭＳ Ｐゴシック" panose="020B0600070205080204" pitchFamily="34" charset="-128"/>
              </a:rPr>
              <a:t>t+1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[ 1 – ((1 + </a:t>
            </a:r>
            <a:r>
              <a:rPr lang="en-US" altLang="en-US" i="1">
                <a:ea typeface="ＭＳ Ｐゴシック" panose="020B0600070205080204" pitchFamily="34" charset="-128"/>
              </a:rPr>
              <a:t>g</a:t>
            </a:r>
            <a:r>
              <a:rPr lang="en-US" altLang="en-US">
                <a:ea typeface="ＭＳ Ｐゴシック" panose="020B0600070205080204" pitchFamily="34" charset="-128"/>
              </a:rPr>
              <a:t>) /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] / (</a:t>
            </a:r>
            <a:r>
              <a:rPr lang="en-US" altLang="en-US" i="1">
                <a:ea typeface="ＭＳ Ｐゴシック" panose="020B0600070205080204" pitchFamily="34" charset="-128"/>
              </a:rPr>
              <a:t>i – g</a:t>
            </a:r>
            <a:r>
              <a:rPr lang="en-US" altLang="en-US">
                <a:ea typeface="ＭＳ Ｐゴシック" panose="020B0600070205080204" pitchFamily="34" charset="-128"/>
              </a:rPr>
              <a:t>) }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AutoShape 2">
            <a:extLst>
              <a:ext uri="{FF2B5EF4-FFF2-40B4-BE49-F238E27FC236}">
                <a16:creationId xmlns:a16="http://schemas.microsoft.com/office/drawing/2014/main" id="{E58917D9-9768-0B44-B18B-AA9E995FB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Growing annuity example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76C6CDBC-C74F-B34E-9411-8E153675CB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Emily has just been offered a job at $80,000 a year.  She anticipates her salary increasing by 9% a year until her retirement in 40 years.  Given an interest rate of 20%, what is the present value of her lifetime salary?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[ 1 – ((1 + </a:t>
            </a:r>
            <a:r>
              <a:rPr lang="en-US" altLang="en-US" i="1">
                <a:ea typeface="ＭＳ Ｐゴシック" panose="020B0600070205080204" pitchFamily="34" charset="-128"/>
              </a:rPr>
              <a:t>g</a:t>
            </a:r>
            <a:r>
              <a:rPr lang="en-US" altLang="en-US">
                <a:ea typeface="ＭＳ Ｐゴシック" panose="020B0600070205080204" pitchFamily="34" charset="-128"/>
              </a:rPr>
              <a:t>) /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] / (</a:t>
            </a:r>
            <a:r>
              <a:rPr lang="en-US" altLang="en-US" i="1">
                <a:ea typeface="ＭＳ Ｐゴシック" panose="020B0600070205080204" pitchFamily="34" charset="-128"/>
              </a:rPr>
              <a:t>i – g</a:t>
            </a:r>
            <a:r>
              <a:rPr lang="en-US" altLang="en-US">
                <a:ea typeface="ＭＳ Ｐゴシック" panose="020B0600070205080204" pitchFamily="34" charset="-128"/>
              </a:rPr>
              <a:t>) } = $80,000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{ [ 1 – ((1 + 9%) / (1 + 20%))</a:t>
            </a:r>
            <a:r>
              <a:rPr lang="en-US" altLang="en-US" baseline="30000">
                <a:ea typeface="ＭＳ Ｐゴシック" panose="020B0600070205080204" pitchFamily="34" charset="-128"/>
              </a:rPr>
              <a:t>40</a:t>
            </a:r>
            <a:r>
              <a:rPr lang="en-US" altLang="en-US">
                <a:ea typeface="ＭＳ Ｐゴシック" panose="020B0600070205080204" pitchFamily="34" charset="-128"/>
              </a:rPr>
              <a:t> ] / (20%</a:t>
            </a:r>
            <a:r>
              <a:rPr lang="en-US" altLang="en-US" i="1">
                <a:ea typeface="ＭＳ Ｐゴシック" panose="020B0600070205080204" pitchFamily="34" charset="-128"/>
              </a:rPr>
              <a:t> – </a:t>
            </a:r>
            <a:r>
              <a:rPr lang="en-US" altLang="en-US">
                <a:ea typeface="ＭＳ Ｐゴシック" panose="020B0600070205080204" pitchFamily="34" charset="-128"/>
              </a:rPr>
              <a:t>9%) } = $711,730.71.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AutoShape 2">
            <a:extLst>
              <a:ext uri="{FF2B5EF4-FFF2-40B4-BE49-F238E27FC236}">
                <a16:creationId xmlns:a16="http://schemas.microsoft.com/office/drawing/2014/main" id="{D748B454-593B-0346-BE87-729C02612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Perpetuity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8DC0A5C7-4089-F24A-BC1A-FB2113E9B0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Perpetuity: a constant stream of cash flows without end.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/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AutoShape 2">
            <a:extLst>
              <a:ext uri="{FF2B5EF4-FFF2-40B4-BE49-F238E27FC236}">
                <a16:creationId xmlns:a16="http://schemas.microsoft.com/office/drawing/2014/main" id="{B8F591AD-BA68-7448-8032-3DBEB501B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Perpetuity example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A49666B7-9FCC-EF40-AADB-EE9A4DA369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Preferred stock promises the buyer a fixed cash dividend every period (usually every quarter) forever.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Suppose that VTinsurance Inc. issued 4% preferred stock; that is, $4 annual dividends for par value of $100.  The quarterly dividend is $1 per share.  The required rate of return for this issue is 1.25% per quarter.  What is the fair value of this issue?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>
                <a:ea typeface="ＭＳ Ｐゴシック" panose="020B0600070205080204" pitchFamily="34" charset="-128"/>
              </a:rPr>
              <a:t> / </a:t>
            </a:r>
            <a:r>
              <a:rPr lang="en-US" altLang="en-US" i="1">
                <a:ea typeface="ＭＳ Ｐゴシック" panose="020B0600070205080204" pitchFamily="34" charset="-128"/>
              </a:rPr>
              <a:t>i </a:t>
            </a:r>
            <a:r>
              <a:rPr lang="en-US" altLang="en-US">
                <a:ea typeface="ＭＳ Ｐゴシック" panose="020B0600070205080204" pitchFamily="34" charset="-128"/>
              </a:rPr>
              <a:t>= $1 / 1.25% = $80 per share.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AutoShape 2">
            <a:extLst>
              <a:ext uri="{FF2B5EF4-FFF2-40B4-BE49-F238E27FC236}">
                <a16:creationId xmlns:a16="http://schemas.microsoft.com/office/drawing/2014/main" id="{390CA6A6-6F37-CF45-A2DA-E312980BA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Growing perpetuity</a:t>
            </a:r>
          </a:p>
        </p:txBody>
      </p:sp>
      <p:sp>
        <p:nvSpPr>
          <p:cNvPr id="49154" name="Rectangle 3">
            <a:extLst>
              <a:ext uri="{FF2B5EF4-FFF2-40B4-BE49-F238E27FC236}">
                <a16:creationId xmlns:a16="http://schemas.microsoft.com/office/drawing/2014/main" id="{312C748A-1503-CB4F-A1A2-60A7FAA2E6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Growing perpetuity: an infinite cash flow stream that grows at a constant rate, </a:t>
            </a:r>
            <a:r>
              <a:rPr lang="en-US" altLang="en-US" i="1">
                <a:ea typeface="ＭＳ Ｐゴシック" panose="020B0600070205080204" pitchFamily="34" charset="-128"/>
              </a:rPr>
              <a:t>g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 / (</a:t>
            </a:r>
            <a:r>
              <a:rPr lang="en-US" altLang="en-US" i="1">
                <a:ea typeface="ＭＳ Ｐゴシック" panose="020B0600070205080204" pitchFamily="34" charset="-128"/>
              </a:rPr>
              <a:t>i – g</a:t>
            </a:r>
            <a:r>
              <a:rPr lang="en-US" altLang="en-US">
                <a:ea typeface="ＭＳ Ｐゴシック" panose="020B0600070205080204" pitchFamily="34" charset="-128"/>
              </a:rPr>
              <a:t>),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 is the cash flow at time 1.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More generally, PV</a:t>
            </a:r>
            <a:r>
              <a:rPr lang="en-US" altLang="en-US" baseline="-25000">
                <a:ea typeface="ＭＳ Ｐゴシック" panose="020B0600070205080204" pitchFamily="34" charset="-128"/>
              </a:rPr>
              <a:t>t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 baseline="-25000">
                <a:ea typeface="ＭＳ Ｐゴシック" panose="020B0600070205080204" pitchFamily="34" charset="-128"/>
              </a:rPr>
              <a:t>t+1</a:t>
            </a:r>
            <a:r>
              <a:rPr lang="en-US" altLang="en-US">
                <a:ea typeface="ＭＳ Ｐゴシック" panose="020B0600070205080204" pitchFamily="34" charset="-128"/>
              </a:rPr>
              <a:t> / (</a:t>
            </a:r>
            <a:r>
              <a:rPr lang="en-US" altLang="en-US" i="1">
                <a:ea typeface="ＭＳ Ｐゴシック" panose="020B0600070205080204" pitchFamily="34" charset="-128"/>
              </a:rPr>
              <a:t>i – g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Note that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 needs to be greater than </a:t>
            </a:r>
            <a:r>
              <a:rPr lang="en-US" altLang="en-US" i="1">
                <a:ea typeface="ＭＳ Ｐゴシック" panose="020B0600070205080204" pitchFamily="34" charset="-128"/>
              </a:rPr>
              <a:t>g</a:t>
            </a:r>
            <a:r>
              <a:rPr lang="en-US" altLang="en-US">
                <a:ea typeface="ＭＳ Ｐゴシック" panose="020B0600070205080204" pitchFamily="34" charset="-128"/>
              </a:rPr>
              <a:t>. 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AutoShape 2">
            <a:extLst>
              <a:ext uri="{FF2B5EF4-FFF2-40B4-BE49-F238E27FC236}">
                <a16:creationId xmlns:a16="http://schemas.microsoft.com/office/drawing/2014/main" id="{B5127984-61A5-BE49-B625-7EEC480E60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Growing perpetuity example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B1281CAD-0AB1-9146-A239-95B8CCF221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Toyota is expected to pay a dividend (annual dividend) of $3 per share in a year.  Investors also anticipate that the annual dividend will rise by 6% per year forever.  The applicable discount rate is 11%.  What is the present value of future dividends?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PV = </a:t>
            </a:r>
            <a:r>
              <a:rPr lang="en-US" altLang="en-US" i="1">
                <a:ea typeface="ＭＳ Ｐゴシック" panose="020B0600070205080204" pitchFamily="34" charset="-128"/>
              </a:rPr>
              <a:t>C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 / (</a:t>
            </a:r>
            <a:r>
              <a:rPr lang="en-US" altLang="en-US" i="1">
                <a:ea typeface="ＭＳ Ｐゴシック" panose="020B0600070205080204" pitchFamily="34" charset="-128"/>
              </a:rPr>
              <a:t>i – g</a:t>
            </a:r>
            <a:r>
              <a:rPr lang="en-US" altLang="en-US">
                <a:ea typeface="ＭＳ Ｐゴシック" panose="020B0600070205080204" pitchFamily="34" charset="-128"/>
              </a:rPr>
              <a:t>) = $3 / (11% </a:t>
            </a:r>
            <a:r>
              <a:rPr lang="en-US" altLang="en-US" i="1">
                <a:ea typeface="ＭＳ Ｐゴシック" panose="020B0600070205080204" pitchFamily="34" charset="-128"/>
              </a:rPr>
              <a:t>–</a:t>
            </a:r>
            <a:r>
              <a:rPr lang="en-US" altLang="en-US">
                <a:ea typeface="ＭＳ Ｐゴシック" panose="020B0600070205080204" pitchFamily="34" charset="-128"/>
              </a:rPr>
              <a:t> 6%) = $60 per share.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AutoShape 2">
            <a:extLst>
              <a:ext uri="{FF2B5EF4-FFF2-40B4-BE49-F238E27FC236}">
                <a16:creationId xmlns:a16="http://schemas.microsoft.com/office/drawing/2014/main" id="{359FE5D5-6157-2D43-AC41-D4CC0B13DA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Comparing rates, I</a:t>
            </a:r>
          </a:p>
        </p:txBody>
      </p:sp>
      <p:sp>
        <p:nvSpPr>
          <p:cNvPr id="51202" name="Rectangle 3">
            <a:extLst>
              <a:ext uri="{FF2B5EF4-FFF2-40B4-BE49-F238E27FC236}">
                <a16:creationId xmlns:a16="http://schemas.microsoft.com/office/drawing/2014/main" id="{EA1AA733-0572-1B4F-ADF9-E1AD3761AA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Rates are quoted in many different ways.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Tradition.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ea typeface="ＭＳ Ｐゴシック" panose="020B0600070205080204" pitchFamily="34" charset="-128"/>
              </a:rPr>
              <a:t>Legislation.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Effective annual rate (EAR) or the effective annual yield (EAY): the actual rate paid (or received) after accounting for compounding that occurs during the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When comparing two alternative investments with different compounding frequencies, one needs to compute the EARs and use them for reaching a decision.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AutoShape 2">
            <a:extLst>
              <a:ext uri="{FF2B5EF4-FFF2-40B4-BE49-F238E27FC236}">
                <a16:creationId xmlns:a16="http://schemas.microsoft.com/office/drawing/2014/main" id="{77E072C3-3C70-A541-B1BD-0F406E8E7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Comparing rates, II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A3B41ED3-9214-0249-AEF7-505856507D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Annual percentage rate (APR) or stated annual interest rate (SAIR): the annual rate without consideration of compounding.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APR = period rate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the number of periods per year, </a:t>
            </a:r>
            <a:r>
              <a:rPr lang="en-US" altLang="en-US" i="1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EAR = [1 + (APR / </a:t>
            </a:r>
            <a:r>
              <a:rPr lang="en-US" altLang="en-US" i="1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)]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 – 1.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AutoShape 2">
            <a:extLst>
              <a:ext uri="{FF2B5EF4-FFF2-40B4-BE49-F238E27FC236}">
                <a16:creationId xmlns:a16="http://schemas.microsoft.com/office/drawing/2014/main" id="{3799102E-D89B-EB45-BE76-EB9BBD743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Rate example, I</a:t>
            </a:r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9F05ED29-5CAA-194F-9D4C-F91E86A81A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You went to a bank to borrow $10,000.  You were told that the rate is quoted as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8% compounded semiannually.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 What is the amount of debt after a year?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= PV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= $10,000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(1 + 4%)</a:t>
            </a:r>
            <a:r>
              <a:rPr lang="en-US" altLang="en-US" baseline="30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 = $10,816.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EAR = [1 + (APR / </a:t>
            </a:r>
            <a:r>
              <a:rPr lang="en-US" altLang="en-US" i="1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)]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 – 1= [1 + (8% / 2)]</a:t>
            </a:r>
            <a:r>
              <a:rPr lang="en-US" altLang="en-US" baseline="30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 – 1 = 8.16%. 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>
            <a:extLst>
              <a:ext uri="{FF2B5EF4-FFF2-40B4-BE49-F238E27FC236}">
                <a16:creationId xmlns:a16="http://schemas.microsoft.com/office/drawing/2014/main" id="{E53B8B34-34D3-0B47-A98E-09361C3BE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End-of-period cash flows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7DBF2647-11DD-A743-A2BF-FCD1B85F7B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ea typeface="ＭＳ Ｐゴシック" panose="020B0600070205080204" pitchFamily="34" charset="-128"/>
              </a:rPr>
              <a:t>By default, in this class cash flows occur at the </a:t>
            </a:r>
            <a:r>
              <a:rPr lang="en-US" altLang="en-US" b="1" i="1">
                <a:ea typeface="ＭＳ Ｐゴシック" panose="020B0600070205080204" pitchFamily="34" charset="-128"/>
              </a:rPr>
              <a:t>end</a:t>
            </a:r>
            <a:r>
              <a:rPr lang="en-US" altLang="en-US" b="1">
                <a:ea typeface="ＭＳ Ｐゴシック" panose="020B0600070205080204" pitchFamily="34" charset="-128"/>
              </a:rPr>
              <a:t> of each period.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cash flows occur at the beginning of each period, it will be explicitly specified.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AutoShape 2">
            <a:extLst>
              <a:ext uri="{FF2B5EF4-FFF2-40B4-BE49-F238E27FC236}">
                <a16:creationId xmlns:a16="http://schemas.microsoft.com/office/drawing/2014/main" id="{99D48492-E1B6-C14E-8913-258CFD959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Rate example, II</a:t>
            </a:r>
          </a:p>
        </p:txBody>
      </p:sp>
      <p:sp>
        <p:nvSpPr>
          <p:cNvPr id="54274" name="Rectangle 3">
            <a:extLst>
              <a:ext uri="{FF2B5EF4-FFF2-40B4-BE49-F238E27FC236}">
                <a16:creationId xmlns:a16="http://schemas.microsoft.com/office/drawing/2014/main" id="{F1D589F0-81DE-4945-B149-3D60FBCC88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is the APR if the monthly rate is 1%?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APR = 1%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 12 = 12%.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is the monthly (period) rate if the APR is 6% with monthly compounding?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Period (monthly) rate = 6% / 12 = 0.5%.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>
            <a:extLst>
              <a:ext uri="{FF2B5EF4-FFF2-40B4-BE49-F238E27FC236}">
                <a16:creationId xmlns:a16="http://schemas.microsoft.com/office/drawing/2014/main" id="{13EC6BAA-9CE3-8445-B7D1-E09CC342B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sample question</a:t>
            </a:r>
          </a:p>
        </p:txBody>
      </p:sp>
      <p:sp>
        <p:nvSpPr>
          <p:cNvPr id="55298" name="Content Placeholder 2">
            <a:extLst>
              <a:ext uri="{FF2B5EF4-FFF2-40B4-BE49-F238E27FC236}">
                <a16:creationId xmlns:a16="http://schemas.microsoft.com/office/drawing/2014/main" id="{2719DBEB-30BA-1F47-BF10-0A931F2BB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interest rate expressed as if it were compounded once per year is called the _____ rate.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a.	stated interest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b.	compound interest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c.	effective annual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d.	periodic interest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	e.	daily interest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AutoShape 2">
            <a:extLst>
              <a:ext uri="{FF2B5EF4-FFF2-40B4-BE49-F238E27FC236}">
                <a16:creationId xmlns:a16="http://schemas.microsoft.com/office/drawing/2014/main" id="{2C8C840E-F75A-EC4B-B39B-9C1D0D65C8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[Extra] continuously compounding</a:t>
            </a: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id="{110C5BD0-D23F-8E4E-B6FE-3B46545FD4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= PV ×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e</a:t>
            </a:r>
            <a:r>
              <a:rPr lang="en-US" altLang="en-US" baseline="30000">
                <a:ea typeface="ＭＳ Ｐゴシック" panose="020B0600070205080204" pitchFamily="34" charset="-128"/>
                <a:sym typeface="Symbol" pitchFamily="2" charset="2"/>
              </a:rPr>
              <a:t>APR×the number of years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, where e has the value of 2.718.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Suppose that you invest $1,000 at a continuously compounded rate of 10% for a year.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= PV ×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e</a:t>
            </a:r>
            <a:r>
              <a:rPr lang="en-US" altLang="en-US" baseline="30000">
                <a:ea typeface="ＭＳ Ｐゴシック" panose="020B0600070205080204" pitchFamily="34" charset="-128"/>
                <a:sym typeface="Symbol" pitchFamily="2" charset="2"/>
              </a:rPr>
              <a:t>APR×the number of years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= </a:t>
            </a:r>
            <a:r>
              <a:rPr lang="en-US" altLang="en-US">
                <a:ea typeface="ＭＳ Ｐゴシック" panose="020B0600070205080204" pitchFamily="34" charset="-128"/>
              </a:rPr>
              <a:t>$1,000 ×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e</a:t>
            </a:r>
            <a:r>
              <a:rPr lang="en-US" altLang="en-US" baseline="30000">
                <a:ea typeface="ＭＳ Ｐゴシック" panose="020B0600070205080204" pitchFamily="34" charset="-128"/>
                <a:sym typeface="Symbol" pitchFamily="2" charset="2"/>
              </a:rPr>
              <a:t>10%×1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 = $1,105.20.  So, EAR = 10.52%. 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  <a:sym typeface="Symbol" pitchFamily="2" charset="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AutoShape 2">
            <a:extLst>
              <a:ext uri="{FF2B5EF4-FFF2-40B4-BE49-F238E27FC236}">
                <a16:creationId xmlns:a16="http://schemas.microsoft.com/office/drawing/2014/main" id="{E5B9BA39-B2D3-ED40-B841-2F429A504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APR vs. EAR in real life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EA8229F-CB58-7D40-A340-9C7ADF2F68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+mn-ea"/>
                <a:cs typeface="+mn-cs"/>
              </a:rPr>
              <a:t>By Trust-in-saving law, banks need to disclose EAR ( or called annual percentage yield (APY), or effective annual yield (EAY)).  So you get the correct rate when you save.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  <a:cs typeface="+mn-cs"/>
              </a:rPr>
              <a:t>By Trust-in-lending law, banks need to disclose APR, the stated (quoted) rate.  So you get a seemingly low rate when you borrow.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>
            <a:extLst>
              <a:ext uri="{FF2B5EF4-FFF2-40B4-BE49-F238E27FC236}">
                <a16:creationId xmlns:a16="http://schemas.microsoft.com/office/drawing/2014/main" id="{F4BC52CC-5CF5-9446-9FE0-B8D4E4428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[Extra]</a:t>
            </a:r>
          </a:p>
        </p:txBody>
      </p:sp>
      <p:sp>
        <p:nvSpPr>
          <p:cNvPr id="59394" name="Content Placeholder 2">
            <a:extLst>
              <a:ext uri="{FF2B5EF4-FFF2-40B4-BE49-F238E27FC236}">
                <a16:creationId xmlns:a16="http://schemas.microsoft.com/office/drawing/2014/main" id="{9B47B55E-4A11-F246-AD77-2AA803957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 residential mortgage markets,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>
                <a:ea typeface="ＭＳ Ｐゴシック" panose="020B0600070205080204" pitchFamily="34" charset="-128"/>
              </a:rPr>
              <a:t>APR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r>
              <a:rPr lang="en-US" altLang="ja-JP">
                <a:ea typeface="ＭＳ Ｐゴシック" panose="020B0600070205080204" pitchFamily="34" charset="-128"/>
              </a:rPr>
              <a:t> is the cost of credit that includes the quoted rate and transactions costs. 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This APR is higher than the quoted rate.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If it is 0.75%-1% higher than the quoted rate, the financial charges and fees are most likely too high.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Example: a quote from quickloans.com: rate 3.625% (3.8% APR)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AutoShape 2">
            <a:extLst>
              <a:ext uri="{FF2B5EF4-FFF2-40B4-BE49-F238E27FC236}">
                <a16:creationId xmlns:a16="http://schemas.microsoft.com/office/drawing/2014/main" id="{255F0E01-0852-3C41-925C-302C2F201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Pure discount loans</a:t>
            </a:r>
          </a:p>
        </p:txBody>
      </p:sp>
      <p:sp>
        <p:nvSpPr>
          <p:cNvPr id="60418" name="Rectangle 3">
            <a:extLst>
              <a:ext uri="{FF2B5EF4-FFF2-40B4-BE49-F238E27FC236}">
                <a16:creationId xmlns:a16="http://schemas.microsoft.com/office/drawing/2014/main" id="{029C8F02-AE56-5C46-A788-33949874C7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Pure discount loans: the borrower receives money today and repays a single lump sum at some time in the future.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Treasury bills: U.S. government borrows money and promises to repay a fixed amount at some time less than one year.  Suppose that the maturity is 12 months.  The face value is $10,000.  The market discount rate is 7%.  How much do you need to pay for the T-bill?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PV = FV / (1 +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  <a:r>
              <a:rPr lang="en-US" altLang="en-US" sz="2400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= $10,000 / (1 + 7%)</a:t>
            </a:r>
            <a:r>
              <a:rPr lang="en-US" altLang="en-US" sz="2400" baseline="30000">
                <a:ea typeface="ＭＳ Ｐゴシック" panose="020B0600070205080204" pitchFamily="34" charset="-128"/>
              </a:rPr>
              <a:t>1</a:t>
            </a:r>
            <a:r>
              <a:rPr lang="en-US" altLang="en-US" sz="2400">
                <a:ea typeface="ＭＳ Ｐゴシック" panose="020B0600070205080204" pitchFamily="34" charset="-128"/>
              </a:rPr>
              <a:t> = $9,345.79.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AutoShape 2">
            <a:extLst>
              <a:ext uri="{FF2B5EF4-FFF2-40B4-BE49-F238E27FC236}">
                <a16:creationId xmlns:a16="http://schemas.microsoft.com/office/drawing/2014/main" id="{5D7F2575-C367-234E-88DE-965AB000E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Amortized loans</a:t>
            </a:r>
          </a:p>
        </p:txBody>
      </p:sp>
      <p:sp>
        <p:nvSpPr>
          <p:cNvPr id="61442" name="Rectangle 3">
            <a:extLst>
              <a:ext uri="{FF2B5EF4-FFF2-40B4-BE49-F238E27FC236}">
                <a16:creationId xmlns:a16="http://schemas.microsoft.com/office/drawing/2014/main" id="{BD28AA6C-7426-8A4E-A531-347AD37678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Amortized loans: the loans that are paid off by making regular principal reductions.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Payment per period = interest + a portion of principal.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The most common type of amortized loans require borrowers make a single, fixed payment every period, i.e., annuity.</a:t>
            </a:r>
            <a:r>
              <a:rPr lang="en-US" altLang="en-US" sz="2800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AutoShape 2">
            <a:extLst>
              <a:ext uri="{FF2B5EF4-FFF2-40B4-BE49-F238E27FC236}">
                <a16:creationId xmlns:a16="http://schemas.microsoft.com/office/drawing/2014/main" id="{B9BBBC25-935B-CA4D-A326-FB353A275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Buying a house, I</a:t>
            </a:r>
          </a:p>
        </p:txBody>
      </p:sp>
      <p:sp>
        <p:nvSpPr>
          <p:cNvPr id="62466" name="Rectangle 3">
            <a:extLst>
              <a:ext uri="{FF2B5EF4-FFF2-40B4-BE49-F238E27FC236}">
                <a16:creationId xmlns:a16="http://schemas.microsoft.com/office/drawing/2014/main" id="{5B8C18B8-751E-AC42-B91A-FAA5C41A65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You are ready to buy a house and you have $20,000 for a down payment and closing costs.  Closing costs are estimated to be $5,500.  The interest rate on the loan is 6% per year with monthly compounding (.5% per month) for a 30-year fixed rate loan.  You are able to buy the house at $154,500.  What is the monthly payment?  Suppose that you have an annual salary of $50,000.  What is the ratio of the mortgage payment to your monthly income?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AutoShape 2">
            <a:extLst>
              <a:ext uri="{FF2B5EF4-FFF2-40B4-BE49-F238E27FC236}">
                <a16:creationId xmlns:a16="http://schemas.microsoft.com/office/drawing/2014/main" id="{29EC806C-65ED-A34F-A738-470C4186F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Buying a house, II</a:t>
            </a:r>
          </a:p>
        </p:txBody>
      </p:sp>
      <p:sp>
        <p:nvSpPr>
          <p:cNvPr id="63490" name="Rectangle 3">
            <a:extLst>
              <a:ext uri="{FF2B5EF4-FFF2-40B4-BE49-F238E27FC236}">
                <a16:creationId xmlns:a16="http://schemas.microsoft.com/office/drawing/2014/main" id="{F68ADFF3-E51F-D349-8689-DCA164F4CA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Down payment = $20,000 –  $5,500 = $14,500.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Loan = $154,500 – $14,500 = $140,000.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Calculator: 140000 PV; 0.5 I/Y; 360 N; CPT PMT.  The answer is: PMT = -839.3707.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PMT/income = $839.3707 / ($50,000 / 12) = 20.14%.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Banks usually do not want to see this ratio to be higher than 25%.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AutoShape 2">
            <a:extLst>
              <a:ext uri="{FF2B5EF4-FFF2-40B4-BE49-F238E27FC236}">
                <a16:creationId xmlns:a16="http://schemas.microsoft.com/office/drawing/2014/main" id="{CCE3AEBF-70A8-5448-AFE8-0A2E38221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Interest-only loans</a:t>
            </a:r>
          </a:p>
        </p:txBody>
      </p:sp>
      <p:sp>
        <p:nvSpPr>
          <p:cNvPr id="64514" name="Rectangle 3">
            <a:extLst>
              <a:ext uri="{FF2B5EF4-FFF2-40B4-BE49-F238E27FC236}">
                <a16:creationId xmlns:a16="http://schemas.microsoft.com/office/drawing/2014/main" id="{04F706F8-2CD5-654F-8240-4B82F41693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Interest-only loans: borrower pays interest each period and repay the entire original principal at some time in the future.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Example: bonds.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This serves as a launch point for next topic: Chapters 8 &amp; 9: How to value bonds and stocks.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2">
            <a:extLst>
              <a:ext uri="{FF2B5EF4-FFF2-40B4-BE49-F238E27FC236}">
                <a16:creationId xmlns:a16="http://schemas.microsoft.com/office/drawing/2014/main" id="{DE916523-051C-0741-B56B-6C8623DB8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equation; one solution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C333152E-B862-3440-88EA-383C8EE3F8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 general, we have one equation: 0 = </a:t>
            </a:r>
            <a:r>
              <a:rPr lang="en-US" altLang="en-US" i="1">
                <a:ea typeface="ＭＳ Ｐゴシック" panose="020B0600070205080204" pitchFamily="34" charset="-128"/>
              </a:rPr>
              <a:t>f </a:t>
            </a:r>
            <a:r>
              <a:rPr lang="en-US" altLang="en-US">
                <a:ea typeface="ＭＳ Ｐゴシック" panose="020B0600070205080204" pitchFamily="34" charset="-128"/>
              </a:rPr>
              <a:t>(PV, FV,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, </a:t>
            </a:r>
            <a:r>
              <a:rPr lang="en-US" altLang="en-US" i="1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).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Since we have only one equation, we can only allow for one unknown parameter (variable).  That is, if we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d like to calculate the value of a parameter, say FV, the values of the remaining parameters, i.e., PV, </a:t>
            </a:r>
            <a:r>
              <a:rPr lang="en-US" altLang="ja-JP" i="1">
                <a:ea typeface="ＭＳ Ｐゴシック" panose="020B0600070205080204" pitchFamily="34" charset="-128"/>
              </a:rPr>
              <a:t>i</a:t>
            </a:r>
            <a:r>
              <a:rPr lang="en-US" altLang="ja-JP">
                <a:ea typeface="ＭＳ Ｐゴシック" panose="020B0600070205080204" pitchFamily="34" charset="-128"/>
              </a:rPr>
              <a:t>, and </a:t>
            </a:r>
            <a:r>
              <a:rPr lang="en-US" altLang="ja-JP" i="1">
                <a:ea typeface="ＭＳ Ｐゴシック" panose="020B0600070205080204" pitchFamily="34" charset="-128"/>
              </a:rPr>
              <a:t>N</a:t>
            </a:r>
            <a:r>
              <a:rPr lang="en-US" altLang="ja-JP">
                <a:ea typeface="ＭＳ Ｐゴシック" panose="020B0600070205080204" pitchFamily="34" charset="-128"/>
              </a:rPr>
              <a:t>, need to be known.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>
            <a:extLst>
              <a:ext uri="{FF2B5EF4-FFF2-40B4-BE49-F238E27FC236}">
                <a16:creationId xmlns:a16="http://schemas.microsoft.com/office/drawing/2014/main" id="{E4D45DA6-CCE9-0944-9F10-650C1C4F4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Review: let us work on this one</a:t>
            </a:r>
          </a:p>
        </p:txBody>
      </p:sp>
      <p:sp>
        <p:nvSpPr>
          <p:cNvPr id="65538" name="Content Placeholder 2">
            <a:extLst>
              <a:ext uri="{FF2B5EF4-FFF2-40B4-BE49-F238E27FC236}">
                <a16:creationId xmlns:a16="http://schemas.microsoft.com/office/drawing/2014/main" id="{02D60E78-2F09-EF4C-9E82-70581CC91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Q11, P. 123: Specter Co. Has identified an investment project with the following cash flows.  If the discount rate is 10%, what is the PV?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Year 1: $795. Year 2: $945. Year 3: $1,325. Year 4: $1,860.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>
            <a:extLst>
              <a:ext uri="{FF2B5EF4-FFF2-40B4-BE49-F238E27FC236}">
                <a16:creationId xmlns:a16="http://schemas.microsoft.com/office/drawing/2014/main" id="{0ADBDDF6-6CD0-4C40-B3ED-61D5E875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Review: let us work on this one</a:t>
            </a:r>
          </a:p>
        </p:txBody>
      </p:sp>
      <p:sp>
        <p:nvSpPr>
          <p:cNvPr id="67586" name="Content Placeholder 2">
            <a:extLst>
              <a:ext uri="{FF2B5EF4-FFF2-40B4-BE49-F238E27FC236}">
                <a16:creationId xmlns:a16="http://schemas.microsoft.com/office/drawing/2014/main" id="{579DF367-CA2D-1741-83E3-86BC55B2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Concept #3, p. 121. Suppose that two athletes sign 10-year contracts for $80 million.  In one case, we are told that the $80 million will be paid in 10 equal installments.  In the other case, we are told that the $80 million will be paid in 10 installments, but the installments will increase by 5% per year.  Who got the better deal?  Why?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>
            <a:extLst>
              <a:ext uri="{FF2B5EF4-FFF2-40B4-BE49-F238E27FC236}">
                <a16:creationId xmlns:a16="http://schemas.microsoft.com/office/drawing/2014/main" id="{A6CBDC11-1D40-F142-B6A6-352FEBA1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Assignment</a:t>
            </a:r>
          </a:p>
        </p:txBody>
      </p:sp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A954AF5D-EF43-4745-836E-9655E7EFE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Please analyze the following statement: </a:t>
            </a:r>
            <a:r>
              <a:rPr lang="ja-JP" altLang="en-US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ea typeface="ＭＳ Ｐゴシック" panose="020B0600070205080204" pitchFamily="34" charset="-128"/>
              </a:rPr>
              <a:t>on average, pursuing a 4-year college degree is a value-added proposition.</a:t>
            </a:r>
            <a:r>
              <a:rPr lang="ja-JP" altLang="en-US">
                <a:ea typeface="ＭＳ Ｐゴシック" panose="020B0600070205080204" pitchFamily="34" charset="-128"/>
              </a:rPr>
              <a:t>”</a:t>
            </a:r>
            <a:endParaRPr lang="en-US" altLang="ja-JP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Must utilize TVM concept.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Understanding Questions and Problems #28 (p.125) will be beneficial.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 typed report; due in a week.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Individual assignment.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>
            <a:extLst>
              <a:ext uri="{FF2B5EF4-FFF2-40B4-BE49-F238E27FC236}">
                <a16:creationId xmlns:a16="http://schemas.microsoft.com/office/drawing/2014/main" id="{6650FA4C-E13E-7041-AFE2-D5FCE3F3A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End-of-chapter</a:t>
            </a:r>
          </a:p>
        </p:txBody>
      </p:sp>
      <p:sp>
        <p:nvSpPr>
          <p:cNvPr id="69634" name="Content Placeholder 2">
            <a:extLst>
              <a:ext uri="{FF2B5EF4-FFF2-40B4-BE49-F238E27FC236}">
                <a16:creationId xmlns:a16="http://schemas.microsoft.com/office/drawing/2014/main" id="{B9E12AE9-B635-084D-A332-F410F3949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Concept questions: 1-10.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Questions and problems: 1-28, 30-41, 43, and 45-50 (also excluding those questions with variable/differential discount rates).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2">
            <a:extLst>
              <a:ext uri="{FF2B5EF4-FFF2-40B4-BE49-F238E27FC236}">
                <a16:creationId xmlns:a16="http://schemas.microsoft.com/office/drawing/2014/main" id="{8D2E802E-532C-674E-B3C5-64E3122B4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example I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12C17E07-DAEF-894A-B280-467FE39100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Suppose that we buy a 12-month CD at 12% annual interest rate for $10,000. 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= PV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= $10,000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(1 + 12%)</a:t>
            </a:r>
            <a:r>
              <a:rPr lang="en-US" altLang="en-US" baseline="30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 = $11,200.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2">
            <a:extLst>
              <a:ext uri="{FF2B5EF4-FFF2-40B4-BE49-F238E27FC236}">
                <a16:creationId xmlns:a16="http://schemas.microsoft.com/office/drawing/2014/main" id="{2D4F6198-C9C9-1D4D-BFB9-7BFDDB3B8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ea typeface="ＭＳ Ｐゴシック" panose="020B0600070205080204" pitchFamily="34" charset="-128"/>
              </a:rPr>
              <a:t>Do not compare apples with oranges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55BEB91F-F4B7-C944-B8F0-656B091AD6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Why </a:t>
            </a:r>
            <a:r>
              <a:rPr lang="en-US" altLang="en-US" sz="2400" i="1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= 1 while the CD matures in 12 months?  The key is that:</a:t>
            </a:r>
            <a:endParaRPr lang="en-US" altLang="en-US" sz="2400" b="1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 b="1">
                <a:ea typeface="ＭＳ Ｐゴシック" panose="020B0600070205080204" pitchFamily="34" charset="-128"/>
              </a:rPr>
              <a:t>The time frequency of </a:t>
            </a:r>
            <a:r>
              <a:rPr lang="en-US" altLang="en-US" sz="2400" b="1" i="1">
                <a:ea typeface="ＭＳ Ｐゴシック" panose="020B0600070205080204" pitchFamily="34" charset="-128"/>
              </a:rPr>
              <a:t>i </a:t>
            </a:r>
            <a:r>
              <a:rPr lang="en-US" altLang="en-US" sz="2400" b="1">
                <a:ea typeface="ＭＳ Ｐゴシック" panose="020B0600070205080204" pitchFamily="34" charset="-128"/>
              </a:rPr>
              <a:t>and </a:t>
            </a:r>
            <a:r>
              <a:rPr lang="en-US" altLang="en-US" sz="2400" b="1" i="1">
                <a:ea typeface="ＭＳ Ｐゴシック" panose="020B0600070205080204" pitchFamily="34" charset="-128"/>
              </a:rPr>
              <a:t>N</a:t>
            </a:r>
            <a:r>
              <a:rPr lang="en-US" altLang="en-US" sz="2400" b="1">
                <a:ea typeface="ＭＳ Ｐゴシック" panose="020B0600070205080204" pitchFamily="34" charset="-128"/>
              </a:rPr>
              <a:t> must be the same.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If we use annual interest rate, then we need to measure the investment period using the unit of year.  In this case, 12 months equal a year; so </a:t>
            </a:r>
            <a:r>
              <a:rPr lang="en-US" altLang="en-US" sz="2400" i="1">
                <a:ea typeface="ＭＳ Ｐゴシック" panose="020B0600070205080204" pitchFamily="34" charset="-128"/>
              </a:rPr>
              <a:t>N </a:t>
            </a:r>
            <a:r>
              <a:rPr lang="en-US" altLang="en-US" sz="2400">
                <a:ea typeface="ＭＳ Ｐゴシック" panose="020B0600070205080204" pitchFamily="34" charset="-128"/>
              </a:rPr>
              <a:t>= 1.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What is the value of </a:t>
            </a:r>
            <a:r>
              <a:rPr lang="en-US" altLang="en-US" sz="2400" i="1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if the example provided us monthly interest rate, say 0.96% per month?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Any volunteer?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>
            <a:extLst>
              <a:ext uri="{FF2B5EF4-FFF2-40B4-BE49-F238E27FC236}">
                <a16:creationId xmlns:a16="http://schemas.microsoft.com/office/drawing/2014/main" id="{35FD0C4F-6D8A-C747-8D57-D2A407598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Compounding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512E8837-6F2D-494A-BED7-FA8614D37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Of course, the previous formula, FV = PV </a:t>
            </a:r>
            <a:r>
              <a:rPr lang="en-US" altLang="en-US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>
                <a:ea typeface="ＭＳ Ｐゴシック" panose="020B0600070205080204" pitchFamily="34" charset="-128"/>
              </a:rPr>
              <a:t> (1 + </a:t>
            </a:r>
            <a:r>
              <a:rPr lang="en-US" altLang="en-US" i="1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)</a:t>
            </a:r>
            <a:r>
              <a:rPr lang="en-US" altLang="en-US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, is based on the notion of compounding.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Compounding: the process of accumulating interest on an investment over time to earn more interest.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Earn interest on interest.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Reinvest the interest.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 popular method.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2">
            <a:extLst>
              <a:ext uri="{FF2B5EF4-FFF2-40B4-BE49-F238E27FC236}">
                <a16:creationId xmlns:a16="http://schemas.microsoft.com/office/drawing/2014/main" id="{F68F0126-AC34-6445-A4EE-12373EF77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FV example II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A79403E-B619-B64E-AB95-6CE8FCE981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Deposit $50,000 in a bank account paying 5%.  How much will you have in 6 years?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Formula: FV = PV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(1 + </a:t>
            </a:r>
            <a:r>
              <a:rPr lang="en-US" altLang="en-US" sz="2400" i="1">
                <a:ea typeface="ＭＳ Ｐゴシック" panose="020B0600070205080204" pitchFamily="34" charset="-128"/>
              </a:rPr>
              <a:t>i</a:t>
            </a:r>
            <a:r>
              <a:rPr lang="en-US" altLang="en-US" sz="2400">
                <a:ea typeface="ＭＳ Ｐゴシック" panose="020B0600070205080204" pitchFamily="34" charset="-128"/>
              </a:rPr>
              <a:t>)</a:t>
            </a:r>
            <a:r>
              <a:rPr lang="en-US" altLang="en-US" sz="2400" i="1" baseline="30000">
                <a:ea typeface="ＭＳ Ｐゴシック" panose="020B0600070205080204" pitchFamily="34" charset="-128"/>
              </a:rPr>
              <a:t>N</a:t>
            </a:r>
            <a:r>
              <a:rPr lang="en-US" altLang="en-US" sz="2400">
                <a:ea typeface="ＭＳ Ｐゴシック" panose="020B0600070205080204" pitchFamily="34" charset="-128"/>
              </a:rPr>
              <a:t> = $50,000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(1 + 5%)</a:t>
            </a:r>
            <a:r>
              <a:rPr lang="en-US" altLang="en-US" sz="2400" baseline="30000">
                <a:ea typeface="ＭＳ Ｐゴシック" panose="020B0600070205080204" pitchFamily="34" charset="-128"/>
              </a:rPr>
              <a:t>6</a:t>
            </a:r>
            <a:r>
              <a:rPr lang="en-US" altLang="en-US" sz="2400">
                <a:ea typeface="ＭＳ Ｐゴシック" panose="020B0600070205080204" pitchFamily="34" charset="-128"/>
              </a:rPr>
              <a:t> = $67,000.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Financial table (Table A.3): FV = $50,000 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</a:t>
            </a:r>
            <a:r>
              <a:rPr lang="en-US" altLang="en-US" sz="2400">
                <a:ea typeface="ＭＳ Ｐゴシック" panose="020B0600070205080204" pitchFamily="34" charset="-128"/>
              </a:rPr>
              <a:t> 1.3401 = $67,000.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Financial calculator: 6 N; 5 I/Y; 50000 PV; CPT FV.  The answer is FV = -67,004.7820.  Ignore the negative sign.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{F2DD107F-EECA-454E-A66A-ADB707BA149F}tf10001070</Template>
  <TotalTime>519</TotalTime>
  <Words>3866</Words>
  <Application>Microsoft Macintosh PowerPoint</Application>
  <PresentationFormat>On-screen Show (4:3)</PresentationFormat>
  <Paragraphs>227</Paragraphs>
  <Slides>53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ＭＳ Ｐゴシック</vt:lpstr>
      <vt:lpstr>Arial</vt:lpstr>
      <vt:lpstr>Calibri</vt:lpstr>
      <vt:lpstr>Georgia</vt:lpstr>
      <vt:lpstr>Rockwell Extra Bold</vt:lpstr>
      <vt:lpstr>Symbol</vt:lpstr>
      <vt:lpstr>Trebuchet MS</vt:lpstr>
      <vt:lpstr>Wingdings</vt:lpstr>
      <vt:lpstr>Wood Type</vt:lpstr>
      <vt:lpstr>Worksheet</vt:lpstr>
      <vt:lpstr>Chapter 4: Discounted cash flow valuation</vt:lpstr>
      <vt:lpstr>Outline</vt:lpstr>
      <vt:lpstr>Definitions</vt:lpstr>
      <vt:lpstr>End-of-period cash flows</vt:lpstr>
      <vt:lpstr>One equation; one solution</vt:lpstr>
      <vt:lpstr>FV example I</vt:lpstr>
      <vt:lpstr>Do not compare apples with oranges</vt:lpstr>
      <vt:lpstr>Compounding</vt:lpstr>
      <vt:lpstr>FV example II</vt:lpstr>
      <vt:lpstr>Texas Instruments BAII Plus (keys)</vt:lpstr>
      <vt:lpstr>FV example, III</vt:lpstr>
      <vt:lpstr>Discounting</vt:lpstr>
      <vt:lpstr>PV example, I</vt:lpstr>
      <vt:lpstr>PV example, II</vt:lpstr>
      <vt:lpstr>PV relationship, I</vt:lpstr>
      <vt:lpstr>PV relationship, II</vt:lpstr>
      <vt:lpstr>The other parameters</vt:lpstr>
      <vt:lpstr>Interest rate example</vt:lpstr>
      <vt:lpstr>Time period example</vt:lpstr>
      <vt:lpstr>Multiple cash flows</vt:lpstr>
      <vt:lpstr>Multiple cash flow example</vt:lpstr>
      <vt:lpstr>Multiple cash flow example, Excel</vt:lpstr>
      <vt:lpstr>Annuity</vt:lpstr>
      <vt:lpstr>Annuity PV example</vt:lpstr>
      <vt:lpstr>Let’s work on this</vt:lpstr>
      <vt:lpstr>More generally</vt:lpstr>
      <vt:lpstr>Annuity FV example</vt:lpstr>
      <vt:lpstr>Other parameters for annuity</vt:lpstr>
      <vt:lpstr>Annuity due</vt:lpstr>
      <vt:lpstr>Annuity due example</vt:lpstr>
      <vt:lpstr>Growing annuity</vt:lpstr>
      <vt:lpstr>Growing annuity example</vt:lpstr>
      <vt:lpstr>Perpetuity</vt:lpstr>
      <vt:lpstr>Perpetuity example</vt:lpstr>
      <vt:lpstr>Growing perpetuity</vt:lpstr>
      <vt:lpstr>Growing perpetuity example</vt:lpstr>
      <vt:lpstr>Comparing rates, I</vt:lpstr>
      <vt:lpstr>Comparing rates, II</vt:lpstr>
      <vt:lpstr>Rate example, I</vt:lpstr>
      <vt:lpstr>Rate example, II</vt:lpstr>
      <vt:lpstr>A sample question</vt:lpstr>
      <vt:lpstr>[Extra] continuously compounding</vt:lpstr>
      <vt:lpstr>APR vs. EAR in real life</vt:lpstr>
      <vt:lpstr>[Extra]</vt:lpstr>
      <vt:lpstr>Pure discount loans</vt:lpstr>
      <vt:lpstr>Amortized loans</vt:lpstr>
      <vt:lpstr>Buying a house, I</vt:lpstr>
      <vt:lpstr>Buying a house, II</vt:lpstr>
      <vt:lpstr>Interest-only loans</vt:lpstr>
      <vt:lpstr>Review: let us work on this one</vt:lpstr>
      <vt:lpstr>Review: let us work on this one</vt:lpstr>
      <vt:lpstr>Assignment</vt:lpstr>
      <vt:lpstr>End-of-chapter</vt:lpstr>
    </vt:vector>
  </TitlesOfParts>
  <Company>nau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cba</dc:creator>
  <cp:lastModifiedBy>Microsoft Office User</cp:lastModifiedBy>
  <cp:revision>124</cp:revision>
  <dcterms:created xsi:type="dcterms:W3CDTF">2007-05-13T23:24:56Z</dcterms:created>
  <dcterms:modified xsi:type="dcterms:W3CDTF">2021-07-09T18:27:22Z</dcterms:modified>
</cp:coreProperties>
</file>